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30D5C8"/>
    <a:srgbClr val="F29D38"/>
    <a:srgbClr val="3E84CD"/>
    <a:srgbClr val="E6F0F3"/>
    <a:srgbClr val="D2E2E6"/>
    <a:srgbClr val="F0F6F7"/>
    <a:srgbClr val="474C97"/>
    <a:srgbClr val="6B6FAC"/>
    <a:srgbClr val="4C5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0352" autoAdjust="0"/>
  </p:normalViewPr>
  <p:slideViewPr>
    <p:cSldViewPr snapToGrid="0" showGuides="1">
      <p:cViewPr>
        <p:scale>
          <a:sx n="70" d="100"/>
          <a:sy n="70" d="100"/>
        </p:scale>
        <p:origin x="202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Template!$A$2:$B$34</cx:f>
        <cx:nf>Template!$A$1:$B$1</cx:nf>
        <cx:lvl ptCount="33" name="State">
          <cx:pt idx="0">New Mexico</cx:pt>
          <cx:pt idx="1">New Mexico</cx:pt>
          <cx:pt idx="2">New Mexico</cx:pt>
          <cx:pt idx="3">New Mexico</cx:pt>
          <cx:pt idx="4">New Mexico</cx:pt>
          <cx:pt idx="5">New Mexico</cx:pt>
          <cx:pt idx="6">New Mexico</cx:pt>
          <cx:pt idx="7">New Mexico</cx:pt>
          <cx:pt idx="8">New Mexico</cx:pt>
          <cx:pt idx="9">New Mexico</cx:pt>
          <cx:pt idx="10">New Mexico</cx:pt>
          <cx:pt idx="11">New Mexico</cx:pt>
          <cx:pt idx="12">New Mexico</cx:pt>
          <cx:pt idx="13">New Mexico</cx:pt>
          <cx:pt idx="14">New Mexico</cx:pt>
          <cx:pt idx="15">New Mexico</cx:pt>
          <cx:pt idx="16">New Mexico</cx:pt>
          <cx:pt idx="17">New Mexico</cx:pt>
          <cx:pt idx="18">New Mexico</cx:pt>
          <cx:pt idx="19">New Mexico</cx:pt>
          <cx:pt idx="20">New Mexico</cx:pt>
          <cx:pt idx="21">New Mexico</cx:pt>
          <cx:pt idx="22">New Mexico</cx:pt>
          <cx:pt idx="23">New Mexico</cx:pt>
          <cx:pt idx="24">New Mexico</cx:pt>
          <cx:pt idx="25">New Mexico</cx:pt>
          <cx:pt idx="26">New Mexico</cx:pt>
          <cx:pt idx="27">New Mexico</cx:pt>
          <cx:pt idx="28">New Mexico</cx:pt>
          <cx:pt idx="29">New Mexico</cx:pt>
          <cx:pt idx="30">New Mexico</cx:pt>
          <cx:pt idx="31">New Mexico</cx:pt>
          <cx:pt idx="32">New Mexico</cx:pt>
        </cx:lvl>
        <cx:lvl ptCount="33" name="County">
          <cx:pt idx="0">Bernalillo</cx:pt>
          <cx:pt idx="1">Catron</cx:pt>
          <cx:pt idx="2">Chaves</cx:pt>
          <cx:pt idx="3">Cibola</cx:pt>
          <cx:pt idx="4">Colfax</cx:pt>
          <cx:pt idx="5">Curry</cx:pt>
          <cx:pt idx="6">De Baca</cx:pt>
          <cx:pt idx="7">Doña Ana</cx:pt>
          <cx:pt idx="8">Eddy</cx:pt>
          <cx:pt idx="9">Grant</cx:pt>
          <cx:pt idx="10">Guadalupe</cx:pt>
          <cx:pt idx="11">Harding</cx:pt>
          <cx:pt idx="12">Hidalgo</cx:pt>
          <cx:pt idx="13">Lea</cx:pt>
          <cx:pt idx="14">Lincoln</cx:pt>
          <cx:pt idx="15">Los Alamos</cx:pt>
          <cx:pt idx="16">Luna</cx:pt>
          <cx:pt idx="17">McKinley</cx:pt>
          <cx:pt idx="18">Mora</cx:pt>
          <cx:pt idx="19">Otero</cx:pt>
          <cx:pt idx="20">Quay</cx:pt>
          <cx:pt idx="21">Rio Arriba</cx:pt>
          <cx:pt idx="22">Roosevelt</cx:pt>
          <cx:pt idx="23">San Juan</cx:pt>
          <cx:pt idx="24">San Miguel</cx:pt>
          <cx:pt idx="25">Sandoval</cx:pt>
          <cx:pt idx="26">Santa Fe</cx:pt>
          <cx:pt idx="27">Sierra</cx:pt>
          <cx:pt idx="28">Socorro</cx:pt>
          <cx:pt idx="29">Taos</cx:pt>
          <cx:pt idx="30">Torrance</cx:pt>
          <cx:pt idx="31">Union</cx:pt>
          <cx:pt idx="32">Valencia</cx:pt>
        </cx:lvl>
      </cx:strDim>
      <cx:numDim type="colorVal">
        <cx:f>Template!$C$2:$C$34</cx:f>
        <cx:nf>Template!$C$1</cx:nf>
        <cx:lvl ptCount="33" formatCode="0.0" name="Data">
          <cx:pt idx="0">502.30000000000001</cx:pt>
          <cx:pt idx="1">1.3999999999999999</cx:pt>
          <cx:pt idx="2">57.200000000000003</cx:pt>
          <cx:pt idx="3">27.899999999999999</cx:pt>
          <cx:pt idx="4">6.2999999999999998</cx:pt>
          <cx:pt idx="5">21.600000000000001</cx:pt>
          <cx:pt idx="6">0.69999999999999996</cx:pt>
          <cx:pt idx="7">254.30000000000001</cx:pt>
          <cx:pt idx="8">39.399999999999999</cx:pt>
          <cx:pt idx="9">30.699999999999999</cx:pt>
          <cx:pt idx="10">5.2000000000000002</cx:pt>
          <cx:pt idx="11">0.29999999999999999</cx:pt>
          <cx:pt idx="12">4.2999999999999998</cx:pt>
          <cx:pt idx="13">81</cx:pt>
          <cx:pt idx="14">10.6</cx:pt>
          <cx:pt idx="15">8.0999999999999996</cx:pt>
          <cx:pt idx="16">28.899999999999999</cx:pt>
          <cx:pt idx="17">90.700000000000003</cx:pt>
          <cx:pt idx="18">2.1000000000000001</cx:pt>
          <cx:pt idx="19">31.300000000000001</cx:pt>
          <cx:pt idx="20">8.4000000000000004</cx:pt>
          <cx:pt idx="21">18.100000000000001</cx:pt>
          <cx:pt idx="22">21.399999999999999</cx:pt>
          <cx:pt idx="23">127.2</cx:pt>
          <cx:pt idx="24">29.100000000000001</cx:pt>
          <cx:pt idx="25">73</cx:pt>
          <cx:pt idx="26">108.09999999999999</cx:pt>
          <cx:pt idx="27">10.199999999999999</cx:pt>
          <cx:pt idx="28">16.899999999999999</cx:pt>
          <cx:pt idx="29">26.600000000000001</cx:pt>
          <cx:pt idx="30">6.2999999999999998</cx:pt>
          <cx:pt idx="31">1.8</cx:pt>
          <cx:pt idx="32">86.700000000000003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baseline="0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Rapid Tests Distributed </a:t>
            </a:r>
            <a:endParaRPr lang="en-US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baseline="0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NM County (in Thousands)</a:t>
            </a:r>
            <a:endParaRPr lang="en-US" dirty="0">
              <a:effectLst/>
            </a:endParaRPr>
          </a:p>
        </cx:rich>
      </cx:tx>
    </cx:title>
    <cx:plotArea>
      <cx:plotAreaRegion>
        <cx:series layoutId="regionMap" uniqueId="{B1660D3D-160A-4362-9E9E-7B3B8987CB2F}">
          <cx:tx>
            <cx:txData>
              <cx:f>Template!$C$1</cx:f>
              <cx:v>Data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Franklin Gothic Book" panose="020B0503020102020204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>
                          <a:lumMod val="85000"/>
                        </a:schemeClr>
                      </a:solidFill>
                      <a:latin typeface="Franklin Gothic Book" panose="020B0503020102020204"/>
                    </a:rPr>
                    <a:t>502.3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>
                          <a:lumMod val="85000"/>
                        </a:schemeClr>
                      </a:solidFill>
                      <a:latin typeface="Franklin Gothic Book" panose="020B0503020102020204"/>
                    </a:rPr>
                    <a:t>254.3</a:t>
                  </a:r>
                </a:p>
              </cx:txPr>
            </cx:dataLabel>
            <cx:dataLabel idx="2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US" sz="1200" b="0" i="0" u="none" strike="noStrike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Franklin Gothic Book" panose="020B0503020102020204"/>
                    </a:rPr>
                    <a:t>108.1</a:t>
                  </a:r>
                </a:p>
              </cx:txPr>
            </cx:dataLabel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7H3ZcpzIuu6rOHx9UJNJZkKuWL0iFhRVUmnwILvt9g2hltXMJPP0VvsZzoudD0pSDZK9ZLd2nL0V
7XAgIAey+If8Z/553f/jOrm5Kl/1aZJV/7juf30d1HX+j19+qa6Dm/SqOkrD61JV6s/66Fqlv6g/
/wyvb375Wl51Yeb/QnXCfrkOrsr6pn/9r39iNv9GnanrqzpU2bvmphze31RNUlffaXu06dXV1zTM
FmFVl+F1TX59fXHTvTq/6cNr9Xq/jf762rmqS5W9fnWT1WE9fBjym19f742nr1/9cviYB0t6lWDV
dfMVgw3jyCQGZZLqgjMqhXz9KlGZf9usEd06Mrlp6cwydaFzZt49/OIqxfjNgl45qsnq4a7p0XXN
q7r6+rW8qSr8rvnvg/F7vwWv4vxbr+D+idfTk6eX7wMOv77+mIX1zddXl/VVfVO9fhVWal5aOThq
+rkfL+f388s++P71z4MbeGMHd3YgfPh6/1PTPhD/A4DtmzK7SsIkAfCfD8j8SLcYZSa3JCEAt3UI
ZHEkgAKGxS3BKMB99/ANkLeLun/t31nb44B+ZI4nAPuRUS8M4IubV/bV9dXdC3+UdH6QpNkRMw3T
kpRw3cJfcghtdkQZN8SECITyu0dvYH27np8H9OEET4Dy4ZAXBmInuGonZvQdmvlBCBtHhjSIAeAJ
ohuciIcQ5pSC3JllWJYwsStsHn7LtOcF/TyINz/ofvwTIHww4qUBOPxDJc9KwvyIcEG5YREmpEnF
AwCbRxND54auU7nZtfcAPC/oHkDfQbzHmbWzP/4pAN4f8cIAvFD/97+uXv07e1YY0yODCOy5TDcM
qoOcD4lYHE1yFwMDN7jJ6AERL1Q2L+nnofxghifA+cGYFwZpRyV/XvV37PI5dmNxJAFEJpmgltRB
1IdgxnZtSCKAA5aumxZ26z1Snhf080De/KD78U8A8cGIFwbgD1fqWbdiccR0E5xYGFxaAOID0Zof
cdMwTIldWujg6vvgnZZzD5wf5tN7o58A2r3+LwywTlOW39dAf1DIAl0SqlPOtpDb14yNIyI5ZYZl
cND3IX+e1/PzoN0f/gTY7g94YcB1v359VtjSCbYm4VCHLcGpwR4yZcjPFsXOq+vSnOSvXaY8Lefn
Qbs3+gmQ3ev/wgB7Gd6U5bOKVaBKwyCmZRJdGuaD3dY8olw3hKB3zbtw3azm5yF7MP4JsD0Y8cKg
uyqvsvqOdJ5DmKJHpsBOSokpODFmxXafJ1tH1ARDhrRscWy2kKl34Tuv5+fBuz/8CdDdH/DCgPs+
VK/+XZbhH89KvvxISsGYblkmNl4ymS72ISxgyzTAktH8iD16u6ifB/MjczwB1o+MemEAXzVXX6+S
Jr+5I6rnoGh2JJnOdQjPhMGe8VALZkfCggAtsRubhFnYqfco+m5NPw/u+591P8UToP1w0AsD9nul
qpv2JnlW9s2OiEV0wUC4JoE6DF13n7hh2ATVQ96SwjTNSSzbBfb9mu4htWl9FA8ft2w9nOIJwH44
6IUB+/iq/Aon593bfvR9/qD2BD7OYLaiUsKGBQp+IIgBFyRwgBFTbpp3IX27oJ+H8+EET4Dy4ZCX
BuMQzNt/VrciLJhMwqYFT5MBLwN5zHesm7NnUZfc1A+ksePNiv4CkA8meAqQD4a8MCCfX5+GWXLz
rLoyDFgTpRo6GLLcOIf3mTYiBCaBzMIWLg2Ywe7YyMbZdLeknwfzgxmeAOcHY14YoM9unlXqphO3
ljBjbbZd44EVc9qYpQVa1g1Ltw5hjNX8PHh3Bz8BsrvdXxpQw+xaJc8c3iMmS5cJwZoizGcyUu4T
Lz+yTBNM3KRUTC7HfeI926zoLwD3YIKnAPhgyEsDMgz+/06u0ud1QwCM4L6MmkzqMGc+JGBxNDFw
akjAGh0OJOuz+0X9BVA/nOMp0H446qUBvHluvzE1dSaFIeA6tuA5PiRpExF7kMd0RAFNDikoWbui
9RmW8xeAvDv6KeDd7f/CAHuuntdyDcsWfA1EIB5AGnwOtdzn1ezIhAfRRNAAlUSfon52ATst5+cB
uzf6CYDd6//CAPumvimfWVGC658SARPW4yI0tGWBaC5TwvwBPemAZOf1/Dxo94c/Abb7A14YcN81
V8+sHhFhWhwcGbsum12F+1SLCGsqEIoJtwV8F4ewnZbz86DdG/0EyO71f2GAvbzKXq2bq2cVn8WR
Zejw8eMfn6NzDvdaa+LZcEVZHOoRdtx9lny3pJ8H8IMZngDkB2P+FwD6+0vc+9FTBD3yAr5p+v3R
DAjEecB+JaDbcgqh6jGPE7IgDInwLBivH2RA7KZrfHtNj1ujd8fu/cbNT/z+S/lfl9sw4eV56Dc3
yXegBwX1xxJYYJ6SFqKdEchBTcTCggT3+S8/QpvFJEE4x8bnsCs1bRf114h088Pu53gEmnu3kMvz
yJNfHsC/qvbqmcENhmzBPcTlJm72ENziiDOLIo8FMXcWTu5wbWONxEufl3QPqG+SLN1keT3IWHow
wx5cH89ZejDm5QG6vnq1fFbHMD+a/QrMgqvw1hd4SNcSJksE13IGZegwsBKvfF7SXwL0/gxPA/T+
mJcGaHWtyufVjdgRcgsBQ7gChYAv8IETCTIY1CKmUyb4xtyxx783K/oLYD6Y4ClQPhjywoD8ASC+
yq6flZphuhAwSVmIyYMy9IirEMYPzimXMG2BvR+Gedwt6efB/GCGJ8D5wZgXBmgkyz5vMjGC4RG9
AVpFuPsERFiZ93k2gjOnvCVKwdY3eWu7tDyv5+dBvD/8CfDdH/DCgPvbVXKTXYfP6iZkR5YukHJI
dOQjkUeCOpCyZBjMhOV5E821L3zdLennQfxghidA+cGY/x+A/nY6+X12/uKqvnLnvP6djPLvt85a
JeoQHAz9tm58n0N28vXX10RHIDTk6B2Na5poz6i8ay3bH3NzVdW/vkaBAAMbOGGwfVB4GhFV/fpV
d3PbhBgfKGSGDnoX4PyQxTNV1gHKDvAjkyF3EempBPgCz+PrV5Vq5iYE/CFiSGBxm9gg677cwluV
DL7K7t/J7fWrrEnfqjCrq19fTywn33SblosEaPjFCFYlDKCsAf0d7ddX7xHthN7k/wy5VNzMI+u0
V2OyFqZ31hItJ25JLFlfGbKvB7dNi4GsUjGwi46PKnOGgmfvvZZX1aImbWu5eVqLJrT7rFDV71XU
sk9aYpXky5CMoTo2RZvprl5YVn7OOzn2lm3qg+52lugHt5HZadC11XBOZFJWq1F6sZ0XZrRkllYY
sV21cZhdpL4h1IJnPdfOYyvM1/HQtdrvtWGM2bJOuEjtiJZlZpM2j6PzgCWGstPaPC0SlVYXkvSR
+VmkHe0cKju7LLooDJzdcgh7r/da5UMZ+sFtQYv7y399UCn+z/URtjenehjbq9WNmrSt6rDTRAT3
vbY1Fiakuy+4cIDKm6Ia38Dz7zZ+mwjumNKEIEAJY9fk8IAAdk00m71qZ9guDQBnOfw24I9MBzbf
04CEYAPcg/mIgUSmTJI7GjBhO5zoBqPuVNU7GiBHk4tHWAaBQEQR9vojNGBJ0OAeEcDnywiHjZIj
lwlhHvo+ERQRS8bOz6KzqggdvxCeso28GVdx0p9FlmgTW2p6uQ6oLHRHyMqwA5M4mpZ6dhBWhVsE
/JqlgeYa/Ex1Zb+uAtFtDgYL+7UH4d7V0uFLSmixNnKtWMusqBI8BaeZJVvizqeNl5Wb9vkyNr3C
0WLpgQZ8tVa0V+vcKN4WadMtI8vI1vOBVJUW2/NpLs3sJEy/WqrN1pKktwfz/my+16SG7w5EC2wv
9NL1yHm6zjqSrhU2tdieT+uR5XaWmsOi1ops3QwjDlWYrbeX85kknRN4w3gc8lit/elgJFa2c+AN
C1YN46exT9W6r+rbQzhddhrXlmNYnc33c4/3zuBboVO0Q5LYbRbgKLQ2xrlS7xNSlUuvNbLEZi3L
15tTs6HdSdy/53mZ451WQ7EuWH57mC+jMMpcEmp/lprVdKc+mKU9Vma7GLgW9aempRZJ4Fk297zF
mLdf63R4qzVGtxBjltmVTM/roHlTRrq/HKp2ZWVZbptanNllE9arpG8/eEG0Il6pHxMr/dAEJLDz
oLzoSMxXg1m4eh75bwNHFHV5OmZxecqmsyb11aol5MqLY9c0tNAtO9YujTjWbC0eU1d1YxIa1I6S
Sp34EWA1wyYSxcdkrAtvPM8o+22Gnz+O4TKumFXWb5nqxIKI2ortrok822MDc5QubmrsHq7wwmYN
fG7W85m8P9veM/KOJfb2eu6zvdyOm+/p0jMSu0hatxya/Hjb7z9Mc9g8T+vTgAPk0xo37fFpOUbl
zlr5vLiDNcyXP36vzCV34mz0Nk+cJ0hL/fbVbCed77VJNK40LpfKXB48avMKDl7TwWWfRZ2tN1W9
mAcHHclXZeWtk4lcwom+5kN2fxlXAbbC7fXcXGZRPDrzmLll02k7koXjaqjNwAloXdiPTXtwb/v4
fBjwvIPm+XLbZ7uarC5qW6N9vZi7zA2P9dvOp/mNXJaxPNve2g7d3tv+tu29uKJvSiEGYPj0Tqgw
P6oy85dBLtRaUzjklSp1tyFgkSXVmtE5PKWT0KAN/puoIWRJRVFBJiE+cYTm+848x3a2g8t5rtiM
IxDF9DAJYkvsufvgRey49pLN8x4bN9/bDJ7nmReymWF7PZ/NPQ/uqbSnJ3Gpq5OuC9p17n1hbpdm
+boWbb4OZdJDkJquw0T0o3N4ygdPAcMmNnrYlDfHqRGu6omph+bELIask04YZsyuJp7fTi0QBLEl
7HTy565zG0wW6Xrbdb5sEHC3HGJ+ETVJsU6mA8oq5ZtDRUJwaKKVzXIcqndzw9xvPuNVrxJ7ez0P
3l5up+nC5nbWAJkztswod8bp7aRZ0a7ns/nAlWydwhozZ6ehrvgijAdlNySu1+DQu4fH7tUx+G7p
2830Tvp5H5zO6ESn8714nOhmbvFJf5yzlqz6OpaJHQrWrAfI4EuShReHnTfj5rvajNb1aC0jmgTH
UQr5YT40rYfV537r1IFZrMW0uc2HkE5McbqcG0isFYmdq0962bcnuhZU6/mAWKkusbOIWi6X/ud+
elVGNQZOXhna2teLzu2tKrQZMQbb7MCceAP21zFsD9vDfC9Q/A8964nLQjque9Mb1+10yDh+b9ZW
J5Wf1+u4EvV6Potqz26Zyk+GxuLrbjoQqBMr0Yh1oKed7ngtLZc+G9+XnmL2ECnNmWE+w3eYgJx4
IxBmvtnMuMOnTTA5HRM/xHiDluDeIne8uisTe34T84vxmHXMSGauvFFna9lItp7PAl7eng2iUW7c
qNBO02wYHUOCPdCRQdKABKjWel/iOlC63TE9WlhDUR3Tvlrwno3dJV6UWnND43aZm6bDeWmMriwj
3w1TLbPjQK/dXmuUXY2hXCdpo7mhpXVOb5maTbPRtnqtc8tJqmOz9BZP0tx8XW9vztdzy3zIRgk5
L6cJdQzVe/bmetu+02meZL5OEk0sKa3PN88ZIRkupBdV9qgZlxbp0mWv1ePo6CbYiQHBZnPow8Lx
8s44JumxID4/oVP7fDAmyWs+q4wohcA1Xc8jt31qTUfLQfdtn1IUzKaj7jkizNV6PoxNCJ46nwLL
AiDzJO4+2j4IX7eVsqLFQZ+59xPuzV02T5mHeGH31Zd+6W4fN59tf2rbd9xmQyqd+UfNb2v7cw8u
5x8aays+vqunDWl7INMmtL30p+3Lm3YUUntLo+wFEHbaWlCHEbvZtuN81psJ9rXtmG3zZtowMbLj
g5tmNb3Vg8fOfb55T0CGd4zEWArdVzYtgenzofZLTHV4Ol9nGrntdNhccQ5Qfrt9Z9LDrjvXm9Od
uXvag+q0RmymftA+d4XtQZ1U5OvOMx4/ffxJ20XHA/kwyDxa7qxgPt122Zlibjm8nm/uDN+07yzH
SFasggoWaTHdOST3l6mKXFZow/HcY3t/OwAmJc/Nx+TL9pbHarqmPEkNZz6dW5rEIptHqAEaYhqu
Boiq6/nQD7Jcj9MhjliT2PPpfHNuTuoc2vC253wWJAFZDElW2NG2WTSTsjy370xHs7Ra0y7PdWc+
nds3T5qvo3L8MOYyWVZNI4m7HT6f7cy5XdI8+9wMcL/XSFYvSdprblvS32Za2VLEfMl8QbLjDV2I
Nsp1d9tLT3Nz4YWQQrCdZuuuLSH7BLME1E2yzvZgZXXgyKzRHbMvGLYiSep1pOrbg9aOFKLMdJ2O
Mded+VTelA0P172c9Nlkohk2iWf9JL5tL9N+GUVrblnZatCaal1ZwRfIPrAgDIbmWlVzMzTsq4eN
PFHFqo+Vv+Dk0k9VuVZN+9kM7PQ0rAayrAn7EgxMurNuHWMaJU9lbaRuOf26WX3fHmYNfwzLwGU+
thmtyaJTvaGLMvYh4AaxsRYGNnNRm05cRCW0w2bVMfExwW/hvD+tWL3UdQhhwB1SpolricYZNb6I
yvjNVnedTRGzFpv2vHMLwXxbdi1Z/7eY4s7vatoe2uJ2TXH/+h9usHvEas0QInsfJ/TAaLdfcXFr
t55G7djsOMzCMNfB9TwVC9mx2fEjA7a8XZP2nc0O3mrEEunItDAQWzJXz7yz2VHkySFDCjY7BInN
Ka13Zss9wyrM9bfXu3brye29a7KDbR7lDWA2Y/CkEGRCI6xp126dZrwxrBFGJeXrvv/F6hVkq6j7
kJdjM170opnU6cTk6WUS1RVsKpavm+8hwLX1okm7KCqcrE70APa1gVVJZwe9sBzYy4fzshWtZetV
xL3zskv75ndWpSS1/bFbDq2oxvewmJu2yEy/diudjOFJEpWneZ7J2KUp16rfYYgObJPHrFhmLDCk
U7OeF5Ap9aL/0Iyq0RYZravia2R0VC1rzrnualHni8zWA9NMSscr2/QklxbkyjFDBuLKqwQpF1Yd
9d1v/Wg51aCOK91v4wUts768oNzj5qecR9dVk3uOpLXZuX5gkBVlEbfslqR8xKKGVjmmKbxqmVrt
dT+oi1TKXLnEE/Rt63kj/6xbMqjc0rO6wo2UzL7EsTdI16uyqrsUfmZZrqlqm5ctadz/Frr930eR
HHko36bI20SyXdP7rftpSgq+cyXBv4iyLQZq5fG5JuIOSSJ/aYqdR3ViWNNnat2SJKiDwNs8l1/b
I8mpFhASZHaKV/8ASfIDVxLWi2xnlIUygD0w8k/5F7skqZgflYMczVNG62gBfO+j5QD0ov1wjfBS
IFzNRJc5ssNUtjEjpV96ZAWF2ercesJaP8yr5nMeSBK/0TULyF0DzQege2hWY7wScV8al6jWjW07
kCL33gTNmBc3RWCM3icdds/WzXPi1W80plqSO3nMvWrlG1aRvO2CdMxWep+x6rLw4WNbW0ms1RBd
ggGGqaCNyEqlvivq0FpkDVXVigey0ldx7yXC7qxc604yT0+pS3gT2X2dRunvRUeGxlFdoZHejjqt
TqDsV0PnmrLwe1iPrVKUF9I3UmMV1F4hHDYYpe6okhbj6VAWkf03Cc2uWAObwLdJaFsL+yEVTSPv
qUgcEQavK2rSmfommeTeGWWi6ALKnsEneud1vaOiKUpWYiO0kCM4++53HbKWQLAl8o4s7ERTSOUP
UBFcV3sbG7ZPCqcXYnUFCspPsZz7VJRzK6pTXeZnpvgtrmDi1GVhZ4aITzSVjIkbEzNYw5DqhYs0
VX1uKxTBHd9UfGBXTDZ8HRUJ61eGtPr+sijzUC5gkfGx27XiKlNpaEemvyZ6sVam/6mh8iQhEXFy
Hn7qDS9YpPrQRNdp34WFZ1uwEhXwrmaB7ttCN8vkk7Ksyjzmoi5+N/u3TZn78ZvAjw1XU42+LJF+
v8rTxjj2FbjAO0tU8G11raWcVJCVmYWnqVdJO026ZazHhR23NDzOtL73vv5NBTMVCLjov00Fd3Gd
D2lgGndPA4gvABYLKScRz5yCwu9pQEwV4JBqZSHNzmK7QQlTAh6dau1ac37dblACKugjXoGgmonU
N4XHfoAGTOxxu8LdRAMGAqRQLAHxNFNy9j4NRH4c14MWlGe+HhLdST6HIfH8AijUVaPNU+yQMCJb
gXc8BGYbXQDrnNq34nzZB0KlMJ9qIXFlXQyaHYlmVQQDiV2Vl1nuiEDknZPGgdWdhRJeLipoVa9E
zdoRdpc6czI1mPag+G+y5l+iQGp2qvzzVsUXVLGKg8eXnTrJUPUjW+RVpK7Dwqe/B+NgHvdDwhwj
r1KXSu1zUfNiUUe5v27i8jjOk9TuVHScmSxZQNDTtLxbVKH6zLy6tC0ddsN8aAs71cvfOCWR3RXN
OyPpPte9975LvfWg6j+LuDktMgPuRWpetAM1Fthe9NWQcuJ40/26bax8paLxjacxGp8LFtdkxYso
N5ZaTldKLzKyqiDSprZHVR2eDNC5/6a9mfbYd2nv4FsFO3rVLukZqCXBEdiD3YSiqMBuLATku6lu
Pce2dJtNdbf9ID4UyY9IsyGgWJQEAsHe6VWYDyELEPlQhcTC1MaPbD/GQ9KDEDcFVxgCsePWtLxd
Ia42myrKm8Q87XPEq7rhrJ+0XZEUDh17j9ut5fFVLKRPlqnW+8qxvGzJhtyRllYHp01WZLDJky4S
F6MxePRYklbpTmsOJLnMWma0V63RRZ2LGIQY5NF77SUxgrhzwyTnpYSR1a/6da1zn15ElV7r0FyG
MF7XXp0N2NGGauHrWmet1KwcyUlPGm91po0G9Tcyb5D5uxrJfqXvHVzeV0h0lOwGPvL56zi72whs
BEhLuI1Jn7WOO1xGxW85FXYHkiNNH7aCLS5j70F8LFKVIPtMn9sxfwSXyVRE62Af4WQqBaATkBPy
xg/2kaAcMwJfeHLWRLHxu54WY/oh5zDKvQuHVF2xIJGty2sY9dOsXIw1FKwlNAKTngS0SAJ3bFDW
2iaq68fCCRUbaQ6bG4KIcruPh8RyU6saK2gU/jG+XhQ4TYMgOLgbLTuNmAWBiRg26f1PdaUjio6E
mc3GunK0sqjspA9Nm3eCLVtDM+ykIKcpi9SlycfGtQItQXhc+FEqOpzLoCxtUo7KLfT8MkcgjN21
LDxWpnWRaiAQ5pVnjUjyVdHFlyUv6zXVYfPoank6MvNDFOuZm1T8S9yJ0Y6NFHE/RWcsfNh97Lro
syVCcS50qi3LscAO0uhfEd56LVIKvyBPEAZlUjvx0tj2OVvCFrIec35qqFDBYxi74zB8zWiX2lnt
V65Jh4+NSd+xIWsWSdaHbqilkFIHpp9wP3wfw7WBeQoO8wEdVowGH6s4VbZqu+OG5jDeVvRUpvJz
VERrEVSfNF6/SctAh3evWPum97aJ+8uq1JQdcuM9xOgPeTCShU9T0/brgDlDVLYrXyuugqpt4CTL
3wieSluX40e9rtCuDzeZl18Vofe2oLGEj46dddzrHeK3n2G0aZwAMfoXssk/d0P/OWxVCONM/qHm
feWklV7aTVBcqoRJR8T82DLqSz9DoOKo1HXJWLOqGp06cU9qG+aaYxEOvj221hetTc7MsP2Sc7Yu
Fc3t1mjP8tF3xzTxbR6bH0NEWLlGYZROqrobzYg/WIE6q8P4XRQKhJdZiW5rbSoAI+nbtA1/k7F1
LVldHee0SG0NgZpOFKS1Y4jItKXZhqdhq4VfPBpVb7XQ6osbvzRZmNqCyBge/0KjiM3KQ23RBqyH
jKWq3KPncZ8E3ZeWG/3qb2664aYIGvy2WL7/YbIdbopR90I5CpMQ6J8wu04Rv1OtoXuhHFGSiI6c
BGKy4Yv3UZIM9fORWm/C8IO6U3NF561kQJF9PVU3Qjv/EVY61UHa46RIFQQHhYQxFTCTqC27LxZE
PdNio+blmUYDxq9Dn5t9bUdFmfHe9nOL9SdN75PoTdL44JGiMCIwGaoH2bExWGHwNgvoaMNrLobT
posD8ZGQxKz5klEf5QNONStVg1rlQGc4X6SfVXqzDBCuZmpOXqqua+xAK5piiYjITjl/4+SMk/y7
obs7NdK2CDkNuUdIhK5zCoETRscpowFN9whpHKEgLQpJczlF7U6q4N32bgAhJ+M8gyXyVsC9Q0gK
BVKnmA+C7Lz1/whOHoqqSLOYBOGpviJqIaMo6iTK7oSu+whT50ketqe5PlJodFlu5I7hJW37LmSy
s9ZB2+h5ioBeLRN2hIgrbJUmh0ViVSKyVvusm4jYRIPekcoBt66qSyKC0Wd2gxxauAbEZOcvSqMY
33d1u/QRlJ/aiWqI8SmKIQC8iakncjvvZfeZdAGpECrKsvhdw3kLY19c1dGy4+1gLjJTtZ6bGVWo
nRSVhlBTKHNleW5lUWV+/hudNyz2u+i8+SjTQ7sH28VoxJTDpQUrOhgiuOyu8jWxWMiyKKxNb82C
dxgNURaoDosc0kHgwgLvu0Poifni848SxS1uSw79gNlj9lnt5WJA7EWWJ2LQ8W0FHavcR+iKFlT2
nerOfGNMT/RwVMMxLUf6puYVX/WDpo4n55vVIzi4FGcFb+v3HRzWFZee/CD93Hc1j5nBmypXIjkb
ytQjtjcV+4/spErj1uFBr/STsIjVH7lZD1nisKZkPZBRVki0qEVAV7VRRLFtNFlufiKqnzQ/cwwD
72NghZ6xCqmHKEhdlI14U8J2EiBkB7aad20DO07uICC6VA7phVa8ybMm6H4neRUi0hnxNA4l+BGB
E1tZekxEVY+weIgqrZcp6ar+MtCazlj5SSH9hdXCAX0WF1ZYuH+Tx0we5nclkL1kxi2/nwbt8vsp
mwLVWu6+1XPP7+HY1VGjieNjPUhYmlD3jjqmNI19pn5PHrAyQmVCnjrUw43V4kfI48C/BKugIAwY
BVEEtSxgOtknD8H1sbRE4Z0WtSCBg7x4Ae+tn8T1adlWnb4o++jUGEhOoX7F5uiasNv7v7EUGs4q
4Vn6KTTJe9rG4Oyt3vZfRiEi/Uzrm6y5rKnPa3dkwYfSoF75rh9Cw/gYJaGVFo4chiojtj8rhSkE
rvidlEHPbC+HBWMMpAOlsaxdFjXlH0nkqfZtXoDUf8Pz6y/KHwn5IwJRI6Clo9knFeRVa+dlkuvI
pYK6MthVI60vcopD10xNH876Vmu7E81guss2GVN/E8FmjwDWfEcM3/0I0pYI5nKPd07WKV+PIhkb
mwGS6qca6/dEgFJVSF6Cf2hOVdoVelCmnzMDtV835DGFK2z3CCT4QThHwu9cHpj8iNAzI/neHoF5
Jqs4MgotBq/ugSBeJKVe5Cw3TnstKz9Vehj1F34Bh2puRz2tR7c2PK+4KDYJeTm8qZarzZl645S0
1yE/KHOaQiGVb87qG2lbDW41Z/uNkVTENZEDmOdl90aMncUucmsKGxCph7yHLo40RFtH7bGITQOx
sCEUzhrhYGpsWvtvDN1gKPjWtzH07gOCj8gxGHfPqeHun7yE0oBVa/qQyw6S4gs+MAhDdmV33zK+
49SzOI9itjvp5XdISvAtRXzxFhhqTm6cHzMiT9UI9rXFqXI9heUNXiRYyKbQh13JHN6+IRyazjs1
5GiQN6kG2SBzuIhC2/CRu1VxyNhhLAUMTwh1y5oabhl1WoXmdTK0VyzlxWlkhMhpk6y1u0F9SpMA
jhMgu22E9W+dVSBMMEHiaRxbqZsPMDCPlRcs9UgdpyL1T8Mh0GyrCOMFac0ly7yvaZbyZdWqL8KD
JyWJNJchvsCB0E5sKTrdHtL8jdLKm5yP6yCuI8Qnt8rWDUTztGHtSBWSBfKxzvC9jtZOurixCRyt
TpvxM+Fbf3ZGVrZLC1E95jkZWja+03vi95fGWGQstXlOwnFZsDlOvNHM9DKMPe13q2i0y8k349kj
4no6ro3HUdMbwdsmqBCFoIfYkHW3jEW+gksIQpr0K6rHTq36BF9N1/OsdEdaWtzNAjJSN82jtDyJ
gTeeXbOcReccjtfupLR8ZPaYoXThKGPtZVYl7CNy/DIPke9kHD/9OPU+Lbbu8XzZ/yGpsJPqMKec
7+wVEH2+Tb67H2LbH3NPulO9Q0gxgBuidaBu7JAu/D+I5EKS+AMrDwqQI+bHhFpgTuVBplFb0kXN
YiSP47NAcNf+mJ3HgPS3S7nYJ8AfYOKBuIZ6b+Rwe/GtlIxDSPvTQul195tuDJEZO5IiweVzEfaJ
dS6bFPnbmmcG/trMksaD/TdPzfeIucl75Dp2fvPOkp0gsV0aZgtZK23hjoX7yGuaeoG06jp8q3Sz
S4+DOT5vsGALzsZOGm7eK8TBZSJopduZ0YlKIfTZA89b+Zn6/4+9M2mKm8vW9V+5ceb6Qn0zuIMj
KTNpTdIYsCcKbGy1W33/6++zE4PBZTuuT03qRDiiqgaFBaTYzVpvtzzUCZPwiiBWS2My/EaPsKhq
HvaF/Z+v3p+vy//tslDWza8X75txZK9WLw+9rF6H9AFiWr+3wi/F0QGiZK469mkVcShX0vd7B8zH
BkiiCJKD16Fhvi9eLghGIwAuIR+RENMfdAiobd4uX5AlGnG2EDuMQow82bcXT4/dSHXSSZyZc1lw
hEd5ux6ZwEP4hXHg2lDoEJGbxIB5rC17WI7retK7c/gjz0GphdP3OF0ln+An9nxvL4UxbZQV4Y3j
5+CY4wnaiM43irHe9Umk+FbC9TFasBPWRPPhZefC1fowj5olhK5NAlSVj6tm3Y4e1FAXx+9NRfmi
APuEimacNoN+XsbtHoXYheFG572lJKGuEbHQp95tOjdJYNbeYxerD2JRd8JU0ITHU3E8TAKJqDUg
Apq1YKibs2HOr4Zirc5MS/kgtOp01cr43NDHehNbw33pmkjfuuhcybVrhjriOp8SvxGt8AlNcPxW
t/n9pkEJDKP8arTGnjuw2taZvEds5ZO1iNFfnLoL0Y8eN1a7F7p7ludiDmaxmCfCzsawyyZIsDnX
/dFR40A0WAKGsb51p/iqTqr73q7DRtWHY6C4FCflECpreZrr0z1JD3awes1VMoEuWOAXu1rrHoQ1
p36TGtsx8bZZXl4KKBEOpcVv4d0s0b4vV1sNzSL+qq32vEXnt2K06hFpONa41VrtGgW9sykXowja
qm4Cd8UOlyuq4zNpYAhst442YowuFKv9gjfqvk+bx2LMzofFvkmy/ijt3AtKXziY8cYuzLAGZKkc
5yE14l0xeWowJ+0VeRg3i/yrpNlJNkS237o4h/xCn4e8CVQt8pRLvYP+2RWdYq4bbWnVcGbRGJ1W
aVsbwadvrF6x63Jt6G8T1NX7AVNWF0xd5ml7N7MtzPhrukYnZdXbYlvwp6z9vujzbSFSNT2NCGBN
N70yWckWeqceP6bm4M6brtSjMF7zctx6itTzgpiu66Ye0fCfKW6EKa/hRgrbYtbtUFU64ZtdiWft
74n6VM3/VpP4MgbtJ3XEa0miDIIxXQItpH7jQJa/HKuAj4TE0PHJ2/iQrvp8rEpJIukXTA7SnuXA
z8eqSXsAVklN/9yp/sGxKlve10UBwItJb8AIDMkDEE8mi4ZXQPtsTgTDIhA8W/RMj+6mqMviT401
i9CJlQK7yTBmUzAcFBtTvPTziTHNXnqRRmZlXNZ6VkwbS2+mawJKOXing/xjtRt7fHCauT5vDwkt
BVktwmzdFEvlVFX7OaXTDLQVff3if1Pz2pWewlHqTmQ013OaOxvHHGgoVgKKsws3ze3+3jHSoykf
xXzntK532i9GFF/UQ66bf6lM6j8wbos/8K+rhG9zwP51RcvHXuoEBuLYpgPCriExR077psqVA92Z
lAN8QQnMHf28oqX8A4sI01YA3J+GhT+vaLYBm8PmORKIWYf2HxUKUvv4w5KWchAaZU8FTLQtivrX
S5rLz+rLpldOccJG+qesz6yt1pe6OOprqXty5971/NSoTrXCtZePsStRubLUAOgUp8Lr63moKgKn
rONiU66Wqm3qA86XirH/6Jbmo1m1lu73HNRKHThxNpxYS4kheCgv23hUAjNWud2nJtTWeA0Iztil
cZEF3SS6TTr3J0ld3Wt2nfpllJ8YizVt07zZObYipMJw303F+8oz4mPRs03yOPqgVeZR5Rphqo80
zcYSCKv4YOrLmRJpWWgOSDvMNvq6NtNuQh0i9NwvkqEMaq++n81lDou+JdHBKKcgzZN+53RFEYzC
zTaqiMtQU+zGb3Hb7Cj0TLbcMgbONHyMpiEPssGZkJI4g28WuhMmXaUFTDokFUQZel84VRq6ePV9
Q02vY1dDJjF/wP+2S4W9V8quAp+tum3qDZ8Ie0LcOOFIxgOgBJOZiyDVRRaoRv+uGJ1816vmZ1Gv
g28v2b3QliIo6uq4bhB3qmY+B22jLiim8yLQZ+08igEHCme9j0V7O3TFoynUk941HrSkuMtGfC6O
mn5wqgnpcywo2IT21WnrbTa7WyAFNbTzKaSYOM+N5DpfzPsy9s4cNwqLUdwPhWj9tOnudJGkYb7G
E2E1qgiVIj4zmrryV4w1UTJ/tOryVsmqrV0ozaa2rPukTWufi/u4nIsbrzYvhzrVw7Uybpp58AK1
6jtftzoBVants3VI/LKZiKnocfkrOtqRXOXFVqXebCYjs81rB/eveWo6pR77KgxL53vZWG1zfS7j
LADMziDnOTbT82GIl7DTjLIKO6x+gdVp2hGP6+//3vlP5yMNzG/Ox7eDBL/3URaPvZyPDGI+cH2M
K/nWz7/c+DIRCy+NDGd+o5tjuDNkI7QgD8h5ghycz6cjeVgGRyc8DIfqYcbcn9z3VCJvDkcORdhO
aBbcEdh4pNj0zeHYOk3fx1lxhohNy98lnDlnZqnWK0rorEELlrpJcqSh6CC1IfbaWpx3EBrF7Ogf
jYqlKjTNJLjG0qchiNsqpROzDkVlZ0fKumllwanmrbUex7M2Dedan6bOVXKoUjmEo7DxJm/eWIc6
djjUtMqhvhWHWtdYlbUFtiq0dBMjNFw3kT3H3cfeIUHCrzvFiepgzAmau9XUQmf/2HVmJv5qr2oc
9qM1LQG68dn98HfBPy3435Iq34dj/aQm4MmXNY/x5ht//rLWSUQFzPrGxh/mkT/XAox8kbolF6iM
HGspa35Z7dCKiKBeUzR/sNrRT/2w3FnoOg451NhMIYFZBLl4vdy7ylkJK7SHs2bMNzMGtWaedlo1
nCRgVLOqhJBKHzst0Xa54u5pULeKp2wdNcNAOREjNh81uZ348dAGae8FTTp9jS3lpOnjTcTlpCp3
7brcz4j5K9fZuKWG4rPeGFq2WbLH0Xs/GkADvVpt53jdj7m+7bTu1G16es7qfm2t49Iob7xRPe1r
PxHKSe58iWKR+UalhW73WEhfwYjBYGm0TzURZD48ENZz87qV/gMDI4IpHQkRcDdQhdhZToWYyto7
0bEzNKGi5iNu7zk0a672LvGtct0mFAedNgRtYp9o9T5Ou9uqN3u/T8N1mPStYcYLWhvrKF6rKRyQ
qZKMkwLkxTgkAhHVmynVvmSD4gbT0LzLlzJGtBDbH8suajddF1VbNeZjKx0O+SlGV1lPwvhs1RwV
tVv3YWREWRibw7xu0IkVN7o50HCPcdgS3tiUEy6MEclk68fT17rswy7pwrbuH+CEN/k0o0X96LVk
m6xR0I/pcdL3WxyCJygcN0rsXMaTeryM08lYrsdtbG2KhSyRzv0S5d6OptgX7uAveXRmR3qI0WSD
by/MsW2gYPOXWDlXig4t6qXXpihjDTRA1hq/GykiRWWJYGrVRy3uhT/0nXuvRfqOMsW3nEzdxn0Z
X9p6VYXjIoBX5mBdAfKTVWxxGv/tUL51KNTzv76B5Qi3nxxFPPNyFEmSzKYteQHNv5O83Mz0Bbgg
LPRlB6T9+UjSwT6lvdbU0Lapjpwc9/0C/jf4M6n0/OECRgcKzYvlA4D7X1D4KnJxOzWOctrGLLaP
tmJq2QeRF4n1Ll1kBpC1qGtzWh0Yn6ae9Wag0kwEZ1e/qDpe2m68twfVW+C2qlXzrkRsJi0zy7CT
H8cS/bSVzl425A4u2hXYDyW36PWPAkftfB63remeLutYm6bfaB57MtM0t/hL8f7X0/K0Kc1+vTyx
6L0ZxPS9QpTPvVqiJrA5tgX0ak/338utKaF2KcNFkIscRuLpz0v0IMbBvafDvn7LiX9eotK9R12n
mt9mqP2RTwjc54c1ikBCl15YsH4H8Zsui8hXoJCRdEbiDKVx1upGJ04MI9K1je7UlXc2VcSHeGtO
+1NEbs1FhZLtRGhtfVcaZmuHZoPGrcl1jHHC/VoPU4fT1EZOEyFSb902WJLmzs5oGldH/cD5e2km
2R6bxS6JrXf1mgi/A4v2QR/yjadMWRCv2ad2Wu69sp2CUmneZU10PeTeHETAzVxzC54Dp0f+mV6i
eCO7L3KbIJmSrzpi45MqTSOflGHCX+L6s4bxe+2TMfAS9TQ29JIGltsmtw2xc0f7nsw4e1vG1nlt
dI3vmeIT/tUvtUB9SgcIdN9L8J8T36i9LBw697OrxUZg99apqhRLULugVJ3hbOaouUzn7pSCuNy4
i3Njpe7FKpOUrb46a1wsJDMD8QJS5LgHO01GbDrc/HFFEgsFxzQcg1MnWAYNkoE+l3YVpaPvDGPi
1MGsd6B2gReLSARl5CCkW9yxFUdq2w35hdF1E0h0FgsXU6STltHHXqx8hrUcM9Ov1HY1VX+doqjO
A+r2PtS7gVyXII2G2i9cK+sN/2/9/FQ/U1L++jx4nsX9kyuL516dB4QncydIH/rBZf79yjpIVxF8
sBH5XynHeD4PDpZdJB0uimwZvPyqipaSJbREGGR0bhvUIn+CqJk/Mm8uvxq2QRzyXIz8V3791XGQ
V4YgZKTVz9oqUW/NsS6+Rr2iJHs1nRSYpVwpvZ190JFW5VQgF1oQDcahftCZ1oaD5rQ96E8X0SFz
MA66VJwF4t5im0SxdIrr+XZoMu04ztcjeCKqaUPDWLARTl0M19WB2VD1JV7OPDEW+afJ0nAAa0Vc
Dkj+1mhlP+iS82DFC40qPEhip6ix6qyDOK+TsmPfTI1pL7vKypRsj4uXjTcyrWG5MKyq/FoNZVX6
gyPI2j2oqqY6r0dqwl518tO/2+FpOwAo/GY7vBob+/1qlAjty1aA3tBR4qE6dSB7ZWv4cjXSG+qq
7rBPcKIfPDTftwKtpI5A4juy8nw1/lsNJb3jj1cjTI6B5pX5woiBAHPe7oWCRFityqcKFWe5njh6
dllFOWdpqSJ89qcasOKR3FIyibR8OilIEPfTelDhqDMXgk4Ce20E4Re12lXTm2mo2TMFnqkSm6mY
W01ig2m3eoExWjf97FU+kflZ0EzJfQKiqM0FV2Of7L3MDZI6N8NWEdsoF7cKSKQKItlOePAyJzlD
ayrCQsKWfZlOUhUb+6PENGuoUBuQc9G9dw1WNORE5/pYEIpNSAv6yJ0xNVtUXF9xwiWBK9FTFxjV
mCk+o7S4HABYLYDW2Eu5RjXxDiWjEqSrRs5ZZIepMsn81XQ7O7Hti9JpQ1RbeHzK8dJ20zUA4818
IdFeDdg31eokaN1M9Vtb+veiMTD7YUAZlh0nq/khAzcWEkCOMReCWytn2kx8dKl+MGfzs2Pm1yvu
D78eAKWJSAtaCUrXcMK8RoBqVDVOOEjwWvGiyVckoO2CbKsS4p57z/THyI53ugTANQmFTxIUV+a6
CDIJlLfEIgVCgueLhNEb8HTdFI9TUp9oVrQr1zELLAm/u1PH9LXoox0rV6m93K0dJr0+WvaZ0D4N
U5uBxYPo90D7tOx7RdhjaBA4ddQ1805PpsdKNd+LwTqfSJ7bZJIuWOEN5qIgFnJowyIdVN+j1w6z
3j1Wm/m4NN2vulIuquHryaKfzRFBPNtUH4rcr1ZTwwgYZ9IV6OJ6JfWgSNUN2VrWicqxSKTqtLUX
g79EIwgMndLrKDW+NFZu+cQanNlJvvoayR1d3DinxqyJbTotDUq25HOhW1daL9KNlS3Gth819bQu
qw9UbZMbTo4yq75WNlqYOYN9avSdcmUm4nO1JISdG0gCy9QMO/bHhYPODT2belOYTbwdC+Orbsbl
xqiS7l5rFvWETkqgTDCmnZ0UH4sqZasUhbmxAGD8dATIcNv0LIUID+PSdkNFn65zMx3rI7u0quaI
2J/cPcPW0OvHoqudkb+xa6fbSa3OxxQqpR6Miyqd74eluSUNIglIxEpC/mzXWNg0X6QZ67XtPk9Z
P26kAuFodZ37fjIvusE+b9eZVz1aF/naaQGpEVugUc1UsMtyxez6IWrDsozsXaP021jqTxwjHFNr
O7jTuVupn5qlbv1e95AykvoPDgq+aioPpJ3FfhX3p+aSA2ss79Ewpmx3wpe7PPpbmX0DEn4riHoz
6PrVXfRaEIVmD54TZh4A/qkXe7mLZCYXqUDo6J5xz+e7CHaUcAWuLhPnPGwZN8jzXXTwyFHEydiT
P4byf0QS+JDYk1QIU3RZCKN+1PPRfllDtIz6aTGisAVsalyh3I11ZE7vdBH1jq9NFHXH7ZRHg7Gp
lsguGp99kmc3ytBWH0U12vVXp1DT/Lg/JFkZjfCmkhBjmXGF2U4r86M2s+LmbiJIffzQjSsxJIvC
cJaWJP0soVSr1nob6fEaF75YVlL49tZs5Rw+fyumQ8Vk/5aRv0qr//PfbZt++gnqJZ98qZuYBUsY
FKpsaaRhSbyqm9D1YdTBqYAaD+nnj5CChuvnW+jPqxYCjJ6eBJTqsPRld/EHQDzF27/UTSAUGuPC
2RUQYJr8+qseQjBWY1G7ZDyzerMlwF/vEXIBJrzTleS8TCzFj0jkaVbntogbggwasbFneyG2J2qV
vt+ZaRcOpSiYtzJdc3m68NCc+o48/icr9015IzBWxNzk8pYgmPijTSWym5Ok9K3MUU90eavohOJu
Bi4a4hvjbR7pNyPSgGNEbMXFUpL1ppr1gzPHIlhK/KNN4xbJ6qO6X+KgIl2hObbyJnlwokn7tKzd
ZEGb99ne5PoUfO9wmJaTXFWn00ZxyJmrEtc3kgGZnUHUubmO13lMDIobTWagZ/O+XJ0YeKT5GtU6
gXVzu0WvU2BQEjRUibqvEvMdqm8C7Kq2CeKRN+fVtbFXXTTug9EZd268rLdS/yjjrc+oOo+tsp4o
Gqvq1IqNcpM0Q3ZDPZ1vjFjt3yVaqWxamy4sLttPKZKNMK/Jf7SLJTqf8j7ZcZhVfrSSGx+30o5Y
uC4JuMl8SSIMpVRng1Fk2t4bo7uIqvdSVZQ2BHBQ7zPdHoMSquHYGA19Z2ROdaquYiCxqHXIzhiH
k7nQxGVqtVZYdn20cZTFDsmuz8dL02tGxBSLt9BO8q6TLBjy9Z0AgTKJrKa83WlxdI/3oBBXo1vf
GVz9flHYF2pr3aBzK0kUbk49r7osYSs33tDeq0OyBI1lnDoSowGv/+ygmg9F5vITqjI9W63hy0wz
ieaTgOPSOK+IQ9l64ECqOQliOfuRdAusjFa/nKoSNqrjdhe14nMhAaUqjzwYmbHfNFXN5IFFFeT5
a8SmW/FlIjEpV6JTQ9Uf6yt+AmLXrp28fjebYgqMdLo3lfhTJDGuJSVso5W4lzZFpNQDha1AYnFc
7CMgMs7jDxCgKfqP8g65Shos2nxee7Hu5+UU4WOOTlS7MceTSR3OilWzszDXe1SgjpmUy8nE3J2G
CTh9U6IegbHN7Go8TRzpcGbAQV+SsNoWH5bBaNSC6SLx+yamA9ikDvNsTuyMIA0r2pZ974baEuek
hdiiNAs4DnS/va+liF5JEak31NfDXsABl8wasMX69xL4hipzKP+6bb6qqu7L+KXo/xVGsnnw5Q6Q
9jYy3Dzs8z9kTMhgKrJycICin35j6Zcj5yQPgfVNehek3ei5XDm4/fEq4xn4U+/BD8c/H5JIYY/b
hzadxvkAMb06/g0v15VhMTR4zjQqz0ansFOAyFmrLqc1w22v6pEm8VYjNu+nUlXEUV1ok7k1vLJo
dkvrDci0da/ieAn4Yd7laCBS2JpZEcNjxF1kvluhEYeHXGiJ/S7GWzP7VUZUwZlBgJWa1VuD3G7V
R9ZsG7t2MqzdUCaxuit7dfJC0SAoukm0lEEcRarZWBpQ9vpkVOgNxJ8UPlSIHT4I1+rIm0Gce825
5YR/i5ynIofK4tfrW7ImT0Pkf7LAefLVAmeWITU1C0guytdFjgSHMMVRj+t4mKVJ87kgt/6RGddk
Tx3K8YP1/nmFy2hDCL/vmpw/KXI8KSZ469+E0pO1PbY4fkOdrfm6xomiKtJEUlZna2233Sex0CCc
xaKbHhaymq2jaszLR4HJgF40s5tr60nxakYoJM6I4xyNB/VJEtu7BcI/MpzMUOk9Bh+SuOvQCU/D
7G2cvM31j5mcNmEeRiYWh/GJWaUWxgXqPkKFDgKwUWrBxEEWFuM0MM9BMFKXu6acLinqT9IIf35Q
wQNRgxwUZrYzZO1jPVkjbEasbKcsH+NHuyMYRvhVtMz+7C3v16wBB4iLr32qEKlkfLWS8sqRHSqm
5/cWLWtN69oM8WOjZ19jm6a2VuctcaR5mNYAUB6dL6nA5xOdcGqbYSI7Y7vbVrJV5mZKw1Fd+iME
HQK8QSfIqPBO24RExUR24LPsxQeacjyDK9oCQ/Ppg66BopMwlT38SDM/JRb9jfVukl3+5Ipz/dD4
lwcQwB7HTj/urJIoBb81GKC2ThQ7PvlOjKmpD4mS49zv1lRrjfPZqWr0IUsqmv3T7A7Si8mnLHut
ufm7/5/2P7zFb/c/2NhD8ZPdz3Mvux8JsYkHB7CKDXug6F/a8UOLg4Ld1mVyjPZq90vdMV0R1w8n
gHtIN/i++/kKJDwpOE+Z9n+y+w9K+be7XzZYiArABUjW8STx/+qKU0vyPYahHM9KpkhuBXFP+0qK
iLiVbs1Zc/2uS8+tFTnMgmHDJL/t1SvbP/2k17H5khr+4fghqBi4ggR3ZMwclG9/AdIS1skE6jrL
ovZorBxmVLDFH1wgaXKWZFgwmcJzcrmI3ht3Kc7UMCIo1tmssbYr3J6sx6VbDHE01BoJC6roxmUP
SXnuqU181CBncdLU3SRS5aKYTXMySgUMYH66KQ/KGOTdG4py3TftlcI0sY7rFmQ0S5oLO1P2/Wp9
Wcx1v9resGnWqoMr9u5dhphYFhxQWyena7tclvPsp6SEaLy4nZD6oLmu5mSnZcT7aw2R2mNUoPXT
pMaIGXvVtpK6o0gqkDojR4sEoEeycm3dWRVaIqvPww7wDxd9P82KizLLE6TWpUmSMyCAAUh3VVda
R5qXvk+jWcgCWIPJJhXwUB8jO54IhVsd5UFfc7fzbTcj/c3SGff7uB4YqXlAicXkui6Z2t14IK+A
T4+KtDK2yTgm65aYoz4JExnOEit97Gz4IDGZQgPRb6grD7nMk4xoJmPrLpehzUUtpH74bhL9X+7p
WxH9Wyr2Ov3Stg8/OWJeE7FP3nsNk+yzxOLliHGlxoIvfEtd42B6LjCMfzhYOHZIrMK9cFA6Ph8x
B1nRmy/9AYqiSUr3zRaXEczQsAy0hdaVddDbLR41VrLYfVGc6ej51UdVbzGHp8hw0d0dTONW4kzK
qcFQMu8DKkRJtpZJs8tLNyFuRCMbywpizZThQlBWRw6bN98M1AB9gHV5LDfxaLc37SgNZ0RfNUye
IAw/XXs92WQAjumO2PvzKO/7wY+o9wnNHHURR9dzZI/99QjiMTWoJNyuRJfUWcZ7soiJizPMXH2P
1dgyw7J1m+x+EoqdhEYOlO7PwjTovvVQNZurSLOPU3MKcRsfQUapQce4mcr1yIbGotdh1cPgfJZg
3dOG4ajHyoej/rzD2jci2neS+kuJ5W9ZMyK5pAtQzWbHd6QzkB69CZClRkj3xnSrYiBMEf9vE+kp
bGcUE61bAOGsRevDQ+IGGUxSl5p2hzxqQQqY3xgZ9Bd2xRrbonA4f4qseTClo1EbwD+1ub5A6h+H
BbZHJxanbcsETZG8TxRmgXY4JCucktior5KkeC9mb4BuxkzZS1tlKw2WUVqPUFCYLjsonmDoyevA
jznjy5ylQdPLs9Hv8GxW0rwZSxtn22n7Nsq/5mqtBIphYKqUps8mqwRSRyAAJpueRDhD89XFwYpV
VDGHe12aRxdpIy3wkxr4SnWtpnLEado4zTln49aTFtRemlFnaUstpEG1wKnq9vMD6pdHe8RS0eFl
1Ye8DLqDvRWfa4PfdU3qfY3/tSuZkiYSIzCF94XE2JtVAbRJDR3LiHTQwsM/aB7jDMv8QlenPsxE
em7its1EtPqmNOCS+s1UPWnKRTjR+dnBqVuldXs1Lsvi/gUYvp2NVAO/KcCqz1XbVj85HHnspf4C
EtYNVCU4u1CBqBxOL4cj8ZaYB2mkNNp7S4bxPh+OxKhRdcnUgacwQZ56Phw5N+H4ySWRFcufxhv8
mJ4jP+aTI5KkNQeLhf72bEwjDOF5nhRn02h5Y+nHSenMNy6AK9O8eJoxIN5hJEh9GA9Sx1jIrlhH
VkdYK2PU+mnjDpY+30CgrInfWlZKwp9IB41I1nJS9Xd5PI2w33VrG+cmcfDldRlN7XreqqToGHnE
OexbllfaH7JuHqj8YgEx6GPVrQiyzxunw874t2F4ahh+S97dPFTdTxbra+4OB60kHBhZIK21Eg94
WawIpxA0AXeRUy1X6/fFKuOrEV9CrBnfxn28LFYe0iBYXC5zXJSy+/iDm1yXP+TNTY4xgVlZ0okj
wQz7YGJ81S1YDQNnBJHFZ9k0aBdKbtqniTZqodmqC7EY5G243CLNB0uP1FNb8ux1Tn6wgHpXoeAz
ycW3RHpsVTiTUwIRm3BdjMFvGG7gz1p5U2vt51JS+44k+UF3p63rIZFKU/ukqSp10zmz4fjkDHT7
TMYI19QCp6aMFjb6psfbQ9xwT4A2E8aJIFathikh2XpTWgr/orVuLUdCFCtbxTWX27iwGIBt1GcM
lj0tLZa9KaOObdpmhjV47xkZGvvEqeFoG8/QttREfPCoU1TXjq7colGFZiFQGW0YGiyMl+EYKcPO
8JrPcWXnvuqOQOdgKLHHxC0imiPNIKtZpjbHeX2DHS7dzAQ6I2C8T2XCsy2znvV4vJ9l+jNpOIhZ
gbFbgqGRyDzMBEXn+WxSXujvU6PxkEzUF4W1HMJoH5hKPjLRh8TpScONuHp5vSnT6CYjltqdsfet
s3ljmMAcWsLYVpsDwLSYUqv36jEux5tEzU/jQU939TgduTVuQYswbLslFTuR+dhuT/6Ql+ZXkxtr
x4lM0U4inXxomawdueblqKjvV/58m9Vaha8Swz3OxYaByRWeUfu0Jah7UqztjIKTCfL4tgzCvC2Z
6j11JlPC1MdG5n27XrxrHOMdIpNyS/dDZiRDqMIORbnfZdyxgujwMbLKjaJ4N/z0j3Nv5xtwn+Rc
LdEIdY0aqmtC1rYMI69JJZ/iODtqZFC5bbbXZFhWG9GO1+4a6fsqL94zDVtsFNMacG6N1XW6Gr6I
GzewZR66kMnocUdGuiXT0ieZmz7IBHXLTe8cdqAfQZz5+QQaM3QERMyd9G0Swp47Y8EkZq8ooOgC
xSKm+L0t6SMhiaREUkqTJJccSTOVknBaJfWUV8xurDuMPEISU2WpjwHJauq9YlVeMDeNcuXCZJnZ
uu8ltbXGjh3KAMBLpzXcQGmgwISOU7eVtNgoCTI9chbm5+oinGrXLyR7lmaGE5p2/0mxRzQpM+vc
rpp0Hw34SjS6z1tTcnGuZOU0k4l02AOPLQg7xu0pOO3h8PoDm7d4fJaMN4laZA3GiIDCuSyrrdsr
1ySR7LHNujt36otL6sN2K9CNdRPSRckj6vm47ypC0N209PyYcnyQrGOLXJqBujCRS6eTOjW002kP
TcnpI0ID4rIck/38xGXaktc0JcNZHshOfFUQn/UTC/r35nq6ubhqfl1p3VBnPZSfv/zk9uK5V6UW
kTpEQ5jYALDT06K+ur0wtBEVJUOjkPy/ur0kms3/8VwHvaZyTAb/8MDL8Ks/YvMlzv7D5WWoaAb4
D9EWXF4SCH91eSkUTZRgbnmmeIxk/Tq7zAxBS1WsFgq+XnHGOFgaUZxqSlqhIhvredzVc6HXoBlO
spxrDYU9ehJxOo+Tq9/mlkFoveNm8zUucLUKRpOpbdfFRBoLsbP0sYx09FoC90Oj6pPHjmiVDoWg
paShWuQpY5bl+KyR2MQTNUnirdHfDionGQTsumo4Qkso95MsmpQs1BX1TlUZAbcxuQQ4EEn1sRk/
NHTLXcsgn83fdX5Y5w5F/q/X+e1D8aX8nP4Eb5HPvaxz6RGVmeHEFjIt5A2hg41LZYwViCY9OdFn
rzoKmZJJACE4CFOuZMjEc0dh/sNyJM/eZbjaQRP/J0WaKbW8bxFdNDPEUXhsQZhRqal5vcz1ViEP
2eSULtpapSNYiUFSDqulQuSo+dphFUWtcZcfVpaoPbSypT6sXPBNry/B0GYCE6Gcg1bIiWiQoNsy
gkB0GZamTlwani2HqCWHgWpaI4wjI4mLneYO67ETJSsjSXKyC9U5U4Z39USW50l/CIBuFddKLgo0
8OI+rt2wloHRhCsyTFRVBzW+b2VkGxd6FXSH5mV86mS6dpkf+iRO7P81nYjME2SyrJyEuzkE+l0O
X9rl6ks3FH33XKTLr+6rtOxvqv/ZP/r9N/oWJXiz1F/+7389PIqUfMaOuTCf+9cHPVSawWp9s2sO
v9ThN/7d9ygecBYNj3xzgzWuyzFsZPgRzXOICiiqMv72ZQUO5B9CBqUGkWblSX/ID3z1kn71Gn7/
CZ/e5+//za8/AZ/6x7DFf5n4+P/zJvg+r14FF55rAkbgdXnOQ/3xVdimdNRY0tF22MD/ka9Cnjx/
vCjevgqSJ1lbfFh8RAxXkv3u21fhYqwnYhLxKbbDgyr1P/NV/E/2x9tXYf1zUL+gdaPtB5aiOnn7
KhxkvSh36ealt1G+qv/MVwG6/2+uCs4KDagaMgPljRQF/fgqDIaiWtRwwCHMTP1/zJ3BTttAEIZf
hSdANHGcckFqqSoOqFIPfYBtSEUkN6kCVOXt+/27Nnhtx8FMDnMDHMb2ZHZ2Zvaff7SV+lRFN9aY
7isEy8b9wrpS0teKPrqqoFAJsyRHCszvSwwsLlXRC7umqwJYO43HQGLEypmGXuQLpITbnyG5BVCW
QqR1Xq2C3Me4QCj4EWQWsI+B7089ZbkqFFHCl0uiBQNPxBy4tIqC+NioCt50KQbXyJSSmFy7qpDT
LCPnm5oRXCqi9uavIeF7lgfssjDhko9wphHBJLkiVD+m44IR080hsUtVFLg4o03MIKgsiZ8g9FOp
QVR/XVUopiiIv6inR74/l6rokTZMt4ryXEklACQ8YnQFXVUIHwCvCMEmQNeIM3KpCvUjma2CqGIJ
SAJiEKBO4hTNrYJqEycbZCm0eqRJTD5V0T1jmm4V8LZxgvQBslY4XIeSMRhnlkRXLI0GGuJSFaXd
KpgiBD0ByQdFS/qG+hkIK+iSE1oIuShExsKlS1UU3frtdKuAfqEAosikpRQ/9dwmoPuPhFhiV6lJ
HVyqokcWO10VYAbUkgAeEp/ISxM3dH0FFW5shnl/6bJPTdgTEPZSiKeYaIhfJL8QRjXXBBk6ZX3V
K9hHIrzCpyrsGToTL4iqyTjr6i5+OFcFyRqbKMq4YOwSE8ucBps61ec7sgSb83MaMjXGlbBaQ0NU
ysiqeepeEHw5Nef4jbvtxQpooMFlXIKugKM0nWzlqijP4feYUcqbM3uIH7xaxSlUwUkdoHS6ZQGV
U57pWgU41YslABaRXPOBdEd/Nd7SHmFxQoTt07tDw0/NG55bBY3PbKX0Zb6UuHy6TXuGPiOW5NxL
Q1WYEBcjqFwVoPAW7C0kH3MxrHut26gMaXSbfOkKG7QImEIZK/u5KthMCa9g12MdRdJk3dHfAhH1
kVEVogG7ZB4mPpPpTrGyn6uiIK6guZM8vp5j61QVdl8xI8OgxZXZQAesgmi0pAIMqwHUetQzvO4g
9hSEQxAAEwvcBbtHEach51ahUWU5YtflAumxY7wrBYEKFo9J4wR9E+JWz1XBCuK8FFhn6hBNS9Kf
r1Crt9FXMIuGM2HGn0IjWjPa5KpQ4L2gmAG6KAIvnC4QNcYYVcEOAi8ZvOCwgi85BuRbz1WhETyg
c5nkFRlQvPoKIYfNqohJKUyHS5qYgNv0VQFNO1E51Z1ILeDVKuxxBeehc6DfahiPnAcdmwCTtGCK
DqPk68sufWZvWPh0n0nUjRvAaRJXqzmjZxIoSoforXGzb1XFGxzrC2rn+n5T3UW8zmb9MATrOfSB
JinvX2/hUBIcJ/uoADzp7gmuot+vMjzPLEaRratNVBlvVf9//Y79u2c3a16s+eMNHYphv7p/jhee
6yf9Fn4D+/m83m9DtamqgSYdIWleH6iDP2pXa8ZucB0e97ttI+iVEE3YFLvw+/B3/dAIagnHq9qF
b37uqtAIagnn1e3Cd9Wv8K8R1BLODmQXznSJ50ZOSzarzSz7y/rsc1gNqYUNwy59tw1nn4ao+HXq
aBY/Mmo3IvwGcHZvtfOxQahm2U/hLlRPf9aNClrf6SnW6Ph4NuvT34wON7JKv10P2OLiFEv0drNd
MdCzr3OVZ82meHQCjlkxhydaWEUfYR83iz/M5mwVPcbOaZX9/SkMOF0dMpiN5Shbo/XZjzGBWeUf
mV9xCvGjRE8nuMEYk8wJxD+Gs68D/l1pmNl8RikqzM8+2uNtlT7SkWsWPd4yZRX/Y7sZinuVRJm/
0CNdMOOPPpREvNSw+6lFA9Af+rc8ddInVtU67K/+AwAA//8=</cx:binary>
              </cx:geoCache>
            </cx:geography>
          </cx:layoutPr>
        </cx:series>
      </cx:plotAreaRegion>
    </cx:plotArea>
  </cx:chart>
</cx:chartSpac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8A9C02D76BA4D9E5CD89064ADD8CF" ma:contentTypeVersion="2" ma:contentTypeDescription="Create a new document." ma:contentTypeScope="" ma:versionID="d06148a7a3a1e4c739f51e05399c3574">
  <xsd:schema xmlns:xsd="http://www.w3.org/2001/XMLSchema" xmlns:xs="http://www.w3.org/2001/XMLSchema" xmlns:p="http://schemas.microsoft.com/office/2006/metadata/properties" xmlns:ns3="4d768ad1-7346-4a5a-b627-44d37ae63bba" targetNamespace="http://schemas.microsoft.com/office/2006/metadata/properties" ma:root="true" ma:fieldsID="8326d9905d60ab75fa5ecc6afaed5aa4" ns3:_="">
    <xsd:import namespace="4d768ad1-7346-4a5a-b627-44d37ae63b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68ad1-7346-4a5a-b627-44d37ae63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B93EDF-0976-4336-90BE-3CFF7266A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768ad1-7346-4a5a-b627-44d37ae63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A94D62-B771-41D3-BDBE-D56479D46289}">
  <ds:schemaRefs>
    <ds:schemaRef ds:uri="http://purl.org/dc/elements/1.1/"/>
    <ds:schemaRef ds:uri="http://schemas.microsoft.com/office/2006/metadata/properties"/>
    <ds:schemaRef ds:uri="4d768ad1-7346-4a5a-b627-44d37ae63bb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BE8CA9-6916-4997-A32A-A813FA41C9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20144</TotalTime>
  <Words>480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Franklin Gothic Book</vt:lpstr>
      <vt:lpstr>Franklin Gothic Book (Body)</vt:lpstr>
      <vt:lpstr>Franklin Gothic Medium</vt:lpstr>
      <vt:lpstr>Libre Franklin</vt:lpstr>
      <vt:lpstr>Libre Franklin Thin</vt:lpstr>
      <vt:lpstr>Montserrat</vt:lpstr>
      <vt:lpstr>Office Theme</vt:lpstr>
      <vt:lpstr>SLIDE MASTER - Press Conference</vt:lpstr>
      <vt:lpstr>COVID-19 Day 694  Press Update</vt:lpstr>
      <vt:lpstr>New Mexico COVID-19 Update</vt:lpstr>
      <vt:lpstr>Booster Vaccines are Powerful</vt:lpstr>
      <vt:lpstr>PowerPoint Presentation</vt:lpstr>
      <vt:lpstr>Visit Redesigned FindaTestNM.org</vt:lpstr>
      <vt:lpstr>COVIDtests.gov</vt:lpstr>
      <vt:lpstr>Epidemiology Report of the Week</vt:lpstr>
      <vt:lpstr>Bonus Takeaway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Day 540** Press Update</dc:title>
  <dc:creator>David Scrase</dc:creator>
  <cp:lastModifiedBy>Breanna.Henley@nmhealth.org</cp:lastModifiedBy>
  <cp:revision>2446</cp:revision>
  <dcterms:created xsi:type="dcterms:W3CDTF">2021-09-01T13:03:35Z</dcterms:created>
  <dcterms:modified xsi:type="dcterms:W3CDTF">2022-02-02T19:29:16Z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0x010100CEF8A9C02D76BA4D9E5CD89064ADD8CF</vt:lpwstr>
  </property>
</Properties>
</file>